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Microsoft_Equation2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4" r:id="rId6"/>
    <p:sldId id="262" r:id="rId7"/>
    <p:sldId id="260" r:id="rId8"/>
    <p:sldId id="261" r:id="rId9"/>
    <p:sldId id="265" r:id="rId10"/>
    <p:sldId id="272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2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Relationship Id="rId2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94E3C-9617-3143-A642-B3593B4F1FC5}" type="datetimeFigureOut">
              <a:rPr lang="en-US" smtClean="0"/>
              <a:t>6/15/15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7F91E-CE42-C143-B3E2-DE3DA9BBF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46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F9F69-0928-4247-B94B-0FAED403A908}" type="datetimeFigureOut">
              <a:rPr lang="en-US" smtClean="0"/>
              <a:t>6/15/15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64FE1-3612-2849-8DD9-17367DD665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1224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F88B9-9914-7A4D-A323-9A47688DE036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3DA90-2DFC-404E-BF72-657840148AD1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1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71C97-59D3-EE42-A385-E448923B776E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5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7238-0E7A-AF42-AF10-5BEDA4AE3AC7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E4AC-ECB5-BB44-847E-AA3164FF4533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85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DD2F-9723-BB4A-8FC7-D5847492B8FA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204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9CF2-DD8E-7047-B5C0-D6D35D088800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8FC27-AC06-B347-BA47-A628EEF7EAF4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3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B7505-851D-3848-BF9A-5E0C91DCB675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08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85B99-A4D5-7642-A95F-21D503CCD705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75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60D5-9643-7141-B5F6-06F270476944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4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D2A3-6C7C-8F46-8597-CCC5F77AB282}" type="datetime1">
              <a:rPr lang="en-US" smtClean="0"/>
              <a:t>6/15/15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B2DF5-5051-0141-836E-0563069384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1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6.bin"/><Relationship Id="rId13" Type="http://schemas.openxmlformats.org/officeDocument/2006/relationships/oleObject" Target="../embeddings/Microsoft_Equation2.bin"/><Relationship Id="rId14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image" Target="../media/image10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emf"/><Relationship Id="rId8" Type="http://schemas.openxmlformats.org/officeDocument/2006/relationships/oleObject" Target="../embeddings/Microsoft_Equation1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oleObject" Target="../embeddings/oleObject7.bin"/><Relationship Id="rId6" Type="http://schemas.openxmlformats.org/officeDocument/2006/relationships/image" Target="../media/image8.e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5.emf"/><Relationship Id="rId9" Type="http://schemas.openxmlformats.org/officeDocument/2006/relationships/oleObject" Target="../embeddings/oleObject9.bin"/><Relationship Id="rId10" Type="http://schemas.openxmlformats.org/officeDocument/2006/relationships/oleObject" Target="../embeddings/oleObject10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oleObject" Target="../embeddings/oleObject12.bin"/><Relationship Id="rId5" Type="http://schemas.openxmlformats.org/officeDocument/2006/relationships/image" Target="../media/image15.emf"/><Relationship Id="rId6" Type="http://schemas.openxmlformats.org/officeDocument/2006/relationships/oleObject" Target="../embeddings/oleObject13.bin"/><Relationship Id="rId7" Type="http://schemas.openxmlformats.org/officeDocument/2006/relationships/image" Target="../media/image16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Structure Function and the EMC </a:t>
            </a:r>
            <a:r>
              <a:rPr lang="en-US" dirty="0" smtClean="0"/>
              <a:t>effect </a:t>
            </a:r>
            <a:r>
              <a:rPr lang="en-US" dirty="0" smtClean="0"/>
              <a:t>of the Deuteron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Mike Nycz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025758"/>
              </p:ext>
            </p:extLst>
          </p:nvPr>
        </p:nvGraphicFramePr>
        <p:xfrm>
          <a:off x="1205062" y="2184400"/>
          <a:ext cx="658368" cy="658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3" imgW="266700" imgH="266700" progId="Equation.3">
                  <p:embed/>
                </p:oleObj>
              </mc:Choice>
              <mc:Fallback>
                <p:oleObj name="Equation" r:id="rId3" imgW="266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5062" y="2184400"/>
                        <a:ext cx="658368" cy="658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33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Thank You!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7167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55170"/>
            <a:ext cx="4040188" cy="639762"/>
          </a:xfrm>
        </p:spPr>
        <p:txBody>
          <a:bodyPr/>
          <a:lstStyle/>
          <a:p>
            <a:pPr algn="ctr"/>
            <a:r>
              <a:rPr lang="en-US" dirty="0" err="1" smtClean="0"/>
              <a:t>BoNuS</a:t>
            </a:r>
            <a:r>
              <a:rPr lang="en-US" dirty="0" smtClean="0"/>
              <a:t> +CJ12 (Yellow)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-1528" r="-1528"/>
          <a:stretch/>
        </p:blipFill>
        <p:spPr>
          <a:xfrm>
            <a:off x="247414" y="2174875"/>
            <a:ext cx="4488065" cy="3157108"/>
          </a:xfrm>
        </p:spPr>
      </p:pic>
      <p:pic>
        <p:nvPicPr>
          <p:cNvPr id="12" name="Content Placeholder 4"/>
          <p:cNvPicPr>
            <a:picLocks/>
          </p:cNvPicPr>
          <p:nvPr/>
        </p:nvPicPr>
        <p:blipFill rotWithShape="1">
          <a:blip r:embed="rId3"/>
          <a:srcRect t="-483" b="-483"/>
          <a:stretch/>
        </p:blipFill>
        <p:spPr>
          <a:xfrm>
            <a:off x="4816320" y="2063348"/>
            <a:ext cx="4024597" cy="34665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163513"/>
            <a:ext cx="4645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Comparison </a:t>
            </a:r>
            <a:endParaRPr lang="en-US" sz="4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S. A. </a:t>
            </a:r>
            <a:r>
              <a:rPr lang="en-US" dirty="0" err="1" smtClean="0"/>
              <a:t>Kulagin</a:t>
            </a:r>
            <a:r>
              <a:rPr lang="en-US" dirty="0" smtClean="0"/>
              <a:t> and Petti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06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01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07570"/>
            <a:ext cx="4040188" cy="639762"/>
          </a:xfrm>
        </p:spPr>
        <p:txBody>
          <a:bodyPr/>
          <a:lstStyle/>
          <a:p>
            <a:pPr algn="ctr"/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6351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Nuclear Density (SLAC)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-1166" b="-1166"/>
          <a:stretch/>
        </p:blipFill>
        <p:spPr>
          <a:xfrm>
            <a:off x="0" y="1794932"/>
            <a:ext cx="4405402" cy="3268134"/>
          </a:xfrm>
        </p:spPr>
      </p:pic>
      <p:pic>
        <p:nvPicPr>
          <p:cNvPr id="9" name="Content Placeholder 3"/>
          <p:cNvPicPr>
            <a:picLocks noGrp="1" noChangeAspect="1"/>
          </p:cNvPicPr>
          <p:nvPr>
            <p:ph sz="quarter" idx="4"/>
          </p:nvPr>
        </p:nvPicPr>
        <p:blipFill rotWithShape="1">
          <a:blip r:embed="rId3"/>
          <a:srcRect t="-2910" b="-2910"/>
          <a:stretch/>
        </p:blipFill>
        <p:spPr>
          <a:xfrm>
            <a:off x="4882092" y="803275"/>
            <a:ext cx="4041775" cy="2827868"/>
          </a:xfrm>
        </p:spPr>
      </p:pic>
      <p:pic>
        <p:nvPicPr>
          <p:cNvPr id="12" name="Content Placeholder 4"/>
          <p:cNvPicPr>
            <a:picLocks/>
          </p:cNvPicPr>
          <p:nvPr/>
        </p:nvPicPr>
        <p:blipFill rotWithShape="1">
          <a:blip r:embed="rId4"/>
          <a:srcRect t="-483" b="-483"/>
          <a:stretch/>
        </p:blipFill>
        <p:spPr>
          <a:xfrm>
            <a:off x="5243914" y="4216398"/>
            <a:ext cx="3273552" cy="2066544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50934" y="3775876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2400" b="1" dirty="0"/>
              <a:t>S. A. Kulagin and R. </a:t>
            </a:r>
            <a:r>
              <a:rPr lang="is-IS" sz="2400" b="1" dirty="0" smtClean="0"/>
              <a:t>Petti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63513"/>
            <a:ext cx="46450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Comparisons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6201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EMC </a:t>
            </a:r>
            <a:r>
              <a:rPr lang="en-US" dirty="0" smtClean="0"/>
              <a:t>effect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odification </a:t>
            </a:r>
            <a:r>
              <a:rPr lang="en-US" dirty="0" smtClean="0"/>
              <a:t>of nucleon properties in the nuclear medium</a:t>
            </a:r>
          </a:p>
          <a:p>
            <a:r>
              <a:rPr lang="en-US" dirty="0" smtClean="0"/>
              <a:t>EMC effect is reported as the </a:t>
            </a:r>
            <a:r>
              <a:rPr lang="en-US" dirty="0" smtClean="0"/>
              <a:t>isoscalar</a:t>
            </a:r>
            <a:r>
              <a:rPr lang="en-US" dirty="0" smtClean="0"/>
              <a:t> ratio of heavy nuclei to Deuterium, per nucleon</a:t>
            </a:r>
            <a:endParaRPr lang="en-US" dirty="0"/>
          </a:p>
          <a:p>
            <a:r>
              <a:rPr lang="en-US" dirty="0" smtClean="0"/>
              <a:t>SLAC results : EMC effect scales with the nuclear mass (A)</a:t>
            </a:r>
            <a:endParaRPr lang="en-US" dirty="0" smtClean="0"/>
          </a:p>
          <a:p>
            <a:r>
              <a:rPr lang="en-US" dirty="0" smtClean="0"/>
              <a:t>Effect is due to the </a:t>
            </a:r>
            <a:r>
              <a:rPr lang="en-US" b="1" dirty="0" smtClean="0"/>
              <a:t>average nucleon density</a:t>
            </a:r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42114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7"/>
          <p:cNvPicPr>
            <a:picLocks noChangeAspect="1"/>
          </p:cNvPicPr>
          <p:nvPr/>
        </p:nvPicPr>
        <p:blipFill rotWithShape="1">
          <a:blip r:embed="rId5"/>
          <a:srcRect l="194" r="-1520"/>
          <a:stretch/>
        </p:blipFill>
        <p:spPr>
          <a:xfrm>
            <a:off x="4495800" y="1096931"/>
            <a:ext cx="4500887" cy="542769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2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" y="6372423"/>
            <a:ext cx="33337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J. Gomez et </a:t>
            </a:r>
            <a:r>
              <a:rPr lang="hu-HU" sz="1400" dirty="0"/>
              <a:t>al</a:t>
            </a:r>
            <a:r>
              <a:rPr lang="hu-HU" sz="1400" dirty="0" smtClean="0"/>
              <a:t>., </a:t>
            </a:r>
            <a:r>
              <a:rPr lang="hu-HU" sz="1400" dirty="0"/>
              <a:t>Phys. </a:t>
            </a:r>
            <a:r>
              <a:rPr lang="hu-HU" sz="1400" dirty="0" smtClean="0"/>
              <a:t>Rev.D49, </a:t>
            </a:r>
            <a:r>
              <a:rPr lang="hu-HU" sz="1400" dirty="0"/>
              <a:t>4348 (1994).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530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Deuteron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 smtClean="0"/>
              <a:t>2 nucleon bound state</a:t>
            </a:r>
          </a:p>
          <a:p>
            <a:pPr lvl="1"/>
            <a:r>
              <a:rPr lang="en-US" dirty="0" smtClean="0"/>
              <a:t>Weakly bound state: </a:t>
            </a:r>
            <a:r>
              <a:rPr lang="en-US" dirty="0" smtClean="0"/>
              <a:t>E</a:t>
            </a:r>
            <a:r>
              <a:rPr lang="en-US" baseline="-25000" dirty="0" smtClean="0"/>
              <a:t>b</a:t>
            </a:r>
            <a:r>
              <a:rPr lang="en-US" dirty="0" smtClean="0"/>
              <a:t>~ 2.2 </a:t>
            </a:r>
            <a:r>
              <a:rPr lang="en-US" dirty="0" smtClean="0"/>
              <a:t>MeV</a:t>
            </a:r>
          </a:p>
          <a:p>
            <a:pPr lvl="1"/>
            <a:r>
              <a:rPr lang="en-US" dirty="0" smtClean="0"/>
              <a:t>Would not be very sensitive to an average density effect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eemed </a:t>
            </a:r>
            <a:r>
              <a:rPr lang="en-US" dirty="0" smtClean="0"/>
              <a:t>reasonable to assume that the proton </a:t>
            </a:r>
            <a:r>
              <a:rPr lang="en-US" dirty="0" smtClean="0"/>
              <a:t>and </a:t>
            </a:r>
            <a:r>
              <a:rPr lang="en-US" dirty="0" smtClean="0"/>
              <a:t>neutron in the Deuteron </a:t>
            </a:r>
            <a:r>
              <a:rPr lang="en-US" dirty="0" smtClean="0"/>
              <a:t>could be considered to be “</a:t>
            </a:r>
            <a:r>
              <a:rPr lang="en-US" dirty="0" smtClean="0"/>
              <a:t>free particles”</a:t>
            </a:r>
            <a:endParaRPr lang="en-US" dirty="0" smtClean="0"/>
          </a:p>
          <a:p>
            <a:r>
              <a:rPr lang="en-US" dirty="0" smtClean="0"/>
              <a:t>Focus on the more complicated nuclei in the </a:t>
            </a:r>
            <a:r>
              <a:rPr lang="en-US" dirty="0" smtClean="0"/>
              <a:t>numerator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57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Seely </a:t>
            </a:r>
            <a:r>
              <a:rPr lang="hu-HU" i="1" dirty="0"/>
              <a:t>et al.</a:t>
            </a:r>
            <a:r>
              <a:rPr lang="hu-HU" dirty="0"/>
              <a:t> 2009 </a:t>
            </a:r>
            <a:r>
              <a:rPr lang="hu-HU" i="1" dirty="0"/>
              <a:t>Phys. Rev. Lett.</a:t>
            </a:r>
            <a:r>
              <a:rPr lang="hu-HU" dirty="0"/>
              <a:t> </a:t>
            </a:r>
            <a:r>
              <a:rPr lang="hu-HU" b="1" dirty="0"/>
              <a:t>103</a:t>
            </a:r>
            <a:r>
              <a:rPr lang="hu-HU" dirty="0"/>
              <a:t> 202301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Showed that it may be the </a:t>
            </a:r>
            <a:r>
              <a:rPr lang="en-US" b="1" dirty="0" smtClean="0"/>
              <a:t>local density</a:t>
            </a:r>
            <a:r>
              <a:rPr lang="en-US" dirty="0" smtClean="0"/>
              <a:t>, not the </a:t>
            </a:r>
            <a:r>
              <a:rPr lang="en-US" b="1" dirty="0" smtClean="0"/>
              <a:t>average density</a:t>
            </a:r>
            <a:r>
              <a:rPr lang="en-US" dirty="0" smtClean="0"/>
              <a:t> that causes the modification</a:t>
            </a:r>
          </a:p>
          <a:p>
            <a:r>
              <a:rPr lang="en-US" dirty="0" smtClean="0"/>
              <a:t>If the EMC effect scales with the local density, the Deuteron will experience an EMC effect</a:t>
            </a:r>
          </a:p>
          <a:p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-293" b="-293"/>
          <a:stretch/>
        </p:blipFill>
        <p:spPr>
          <a:xfrm>
            <a:off x="4508421" y="1793875"/>
            <a:ext cx="4635579" cy="32226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29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    </a:t>
            </a:r>
            <a:r>
              <a:rPr lang="en-US" dirty="0" smtClean="0"/>
              <a:t>not </a:t>
            </a:r>
            <a:r>
              <a:rPr lang="en-US" dirty="0"/>
              <a:t>well know </a:t>
            </a:r>
            <a:r>
              <a:rPr lang="en-US" dirty="0" smtClean="0"/>
              <a:t>in the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region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 &gt; 0.6</a:t>
            </a:r>
            <a:endParaRPr lang="en-US" dirty="0" smtClean="0"/>
          </a:p>
          <a:p>
            <a:r>
              <a:rPr lang="en-US" dirty="0" smtClean="0"/>
              <a:t>More accurate     and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ratios </a:t>
            </a:r>
            <a:r>
              <a:rPr lang="en-US" dirty="0" smtClean="0"/>
              <a:t>at</a:t>
            </a:r>
            <a:r>
              <a:rPr lang="en-US" dirty="0" smtClean="0"/>
              <a:t> high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/>
              <a:t> will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 help to test various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models &amp; predictions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as</a:t>
            </a:r>
          </a:p>
          <a:p>
            <a:r>
              <a:rPr lang="en-US" b="1" dirty="0" smtClean="0"/>
              <a:t>Determine magnitude of EMC effect in the Deuteron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dirty="0">
              <a:cs typeface="Times New Roman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1764" b="1764"/>
          <a:stretch/>
        </p:blipFill>
        <p:spPr/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007545"/>
              </p:ext>
            </p:extLst>
          </p:nvPr>
        </p:nvGraphicFramePr>
        <p:xfrm>
          <a:off x="6333066" y="527054"/>
          <a:ext cx="677333" cy="677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6" name="Equation" r:id="rId4" imgW="266700" imgH="266700" progId="Equation.3">
                  <p:embed/>
                </p:oleObj>
              </mc:Choice>
              <mc:Fallback>
                <p:oleObj name="Equation" r:id="rId4" imgW="266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333066" y="527054"/>
                        <a:ext cx="677333" cy="677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5748"/>
              </p:ext>
            </p:extLst>
          </p:nvPr>
        </p:nvGraphicFramePr>
        <p:xfrm>
          <a:off x="845711" y="2683125"/>
          <a:ext cx="226704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7" name="Equation" r:id="rId6" imgW="165100" imgH="393700" progId="Equation.3">
                  <p:embed/>
                </p:oleObj>
              </mc:Choice>
              <mc:Fallback>
                <p:oleObj name="Equation" r:id="rId6" imgW="165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45711" y="2683125"/>
                        <a:ext cx="226704" cy="548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738262"/>
              </p:ext>
            </p:extLst>
          </p:nvPr>
        </p:nvGraphicFramePr>
        <p:xfrm>
          <a:off x="1146477" y="3954392"/>
          <a:ext cx="92208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8" name="Equation" r:id="rId8" imgW="444500" imgH="165100" progId="Equation.3">
                  <p:embed/>
                </p:oleObj>
              </mc:Choice>
              <mc:Fallback>
                <p:oleObj name="Equation" r:id="rId8" imgW="4445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46477" y="3954392"/>
                        <a:ext cx="922081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214494"/>
              </p:ext>
            </p:extLst>
          </p:nvPr>
        </p:nvGraphicFramePr>
        <p:xfrm>
          <a:off x="845711" y="1600200"/>
          <a:ext cx="289179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9" name="Equation" r:id="rId10" imgW="292100" imgH="508000" progId="Equation.3">
                  <p:embed/>
                </p:oleObj>
              </mc:Choice>
              <mc:Fallback>
                <p:oleObj name="Equation" r:id="rId10" imgW="2921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5711" y="1600200"/>
                        <a:ext cx="289179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196775"/>
              </p:ext>
            </p:extLst>
          </p:nvPr>
        </p:nvGraphicFramePr>
        <p:xfrm>
          <a:off x="2722008" y="2431665"/>
          <a:ext cx="302789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0" name="Equation" r:id="rId12" imgW="292100" imgH="508000" progId="Equation.3">
                  <p:embed/>
                </p:oleObj>
              </mc:Choice>
              <mc:Fallback>
                <p:oleObj name="Equation" r:id="rId12" imgW="2921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722008" y="2431665"/>
                        <a:ext cx="302789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79431"/>
              </p:ext>
            </p:extLst>
          </p:nvPr>
        </p:nvGraphicFramePr>
        <p:xfrm>
          <a:off x="1607518" y="5270500"/>
          <a:ext cx="964232" cy="77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41" name="Equation" r:id="rId13" imgW="635000" imgH="508000" progId="Equation.3">
                  <p:embed/>
                </p:oleObj>
              </mc:Choice>
              <mc:Fallback>
                <p:oleObj name="Equation" r:id="rId13" imgW="6350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07518" y="5270500"/>
                        <a:ext cx="964232" cy="7713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433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 Difficulties of extracting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Major Challenge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o free Neutron  Target</a:t>
            </a:r>
          </a:p>
          <a:p>
            <a:pPr lvl="1"/>
            <a:r>
              <a:rPr lang="en-US" dirty="0" smtClean="0"/>
              <a:t>Extract        using nuclear targets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Inclusive scattering to measure</a:t>
            </a:r>
          </a:p>
          <a:p>
            <a:pPr lvl="1"/>
            <a:r>
              <a:rPr lang="en-US" dirty="0" smtClean="0"/>
              <a:t>        is </a:t>
            </a:r>
            <a:r>
              <a:rPr lang="en-US" dirty="0" smtClean="0"/>
              <a:t>highly model </a:t>
            </a:r>
            <a:r>
              <a:rPr lang="en-US" dirty="0" smtClean="0"/>
              <a:t>dependent</a:t>
            </a:r>
          </a:p>
          <a:p>
            <a:pPr lvl="2"/>
            <a:r>
              <a:rPr lang="en-US" dirty="0" smtClean="0"/>
              <a:t>Deuteron </a:t>
            </a:r>
            <a:r>
              <a:rPr lang="en-US" dirty="0" smtClean="0"/>
              <a:t>wave </a:t>
            </a:r>
            <a:r>
              <a:rPr lang="en-US" dirty="0" smtClean="0"/>
              <a:t>function</a:t>
            </a:r>
          </a:p>
          <a:p>
            <a:pPr lvl="2"/>
            <a:r>
              <a:rPr lang="en-US" dirty="0" smtClean="0"/>
              <a:t>Smearing function</a:t>
            </a:r>
          </a:p>
          <a:p>
            <a:pPr lvl="2"/>
            <a:r>
              <a:rPr lang="en-US" dirty="0" smtClean="0"/>
              <a:t>Off shell correction</a:t>
            </a:r>
            <a:endParaRPr lang="en-US" dirty="0"/>
          </a:p>
        </p:txBody>
      </p:sp>
      <p:pic>
        <p:nvPicPr>
          <p:cNvPr id="9" name="Content Placeholder 4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-5284" b="601"/>
          <a:stretch/>
        </p:blipFill>
        <p:spPr>
          <a:xfrm>
            <a:off x="4607780" y="1265238"/>
            <a:ext cx="3592773" cy="2468880"/>
          </a:xfr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 rotWithShape="1">
          <a:blip r:embed="rId4"/>
          <a:srcRect l="6132" t="2390" r="4020"/>
          <a:stretch/>
        </p:blipFill>
        <p:spPr>
          <a:xfrm>
            <a:off x="4732651" y="4144657"/>
            <a:ext cx="3467902" cy="2427059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54024"/>
              </p:ext>
            </p:extLst>
          </p:nvPr>
        </p:nvGraphicFramePr>
        <p:xfrm>
          <a:off x="2185817" y="3586873"/>
          <a:ext cx="320726" cy="557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9" name="Equation" r:id="rId5" imgW="292100" imgH="508000" progId="Equation.3">
                  <p:embed/>
                </p:oleObj>
              </mc:Choice>
              <mc:Fallback>
                <p:oleObj name="Equation" r:id="rId5" imgW="2921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85817" y="3586873"/>
                        <a:ext cx="320726" cy="557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98553" y="928843"/>
            <a:ext cx="330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Model </a:t>
            </a:r>
            <a:r>
              <a:rPr lang="en-US" sz="1400" dirty="0" smtClean="0"/>
              <a:t>1*: </a:t>
            </a:r>
            <a:r>
              <a:rPr lang="en-US" sz="1400" dirty="0" smtClean="0"/>
              <a:t>Relativistic vs. Non </a:t>
            </a:r>
            <a:r>
              <a:rPr lang="en-US" sz="1400" dirty="0" smtClean="0"/>
              <a:t>Relativistic </a:t>
            </a:r>
            <a:r>
              <a:rPr lang="en-US" sz="1400" dirty="0" smtClean="0"/>
              <a:t>Deuteron Wave function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147733" y="3865765"/>
            <a:ext cx="2810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Model </a:t>
            </a:r>
            <a:r>
              <a:rPr lang="en-US" sz="1400" dirty="0" smtClean="0"/>
              <a:t>2*:</a:t>
            </a:r>
            <a:r>
              <a:rPr lang="en-US" sz="1400" dirty="0" smtClean="0"/>
              <a:t>Off-Shell vs. On-Shell </a:t>
            </a:r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516602"/>
              </p:ext>
            </p:extLst>
          </p:nvPr>
        </p:nvGraphicFramePr>
        <p:xfrm>
          <a:off x="7145867" y="287867"/>
          <a:ext cx="677333" cy="677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0" name="Equation" r:id="rId7" imgW="266700" imgH="266700" progId="Equation.3">
                  <p:embed/>
                </p:oleObj>
              </mc:Choice>
              <mc:Fallback>
                <p:oleObj name="Equation" r:id="rId7" imgW="266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45867" y="287867"/>
                        <a:ext cx="677333" cy="677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98182"/>
              </p:ext>
            </p:extLst>
          </p:nvPr>
        </p:nvGraphicFramePr>
        <p:xfrm>
          <a:off x="2185817" y="2354997"/>
          <a:ext cx="50292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1" name="Equation" r:id="rId9" imgW="266700" imgH="266700" progId="Equation.3">
                  <p:embed/>
                </p:oleObj>
              </mc:Choice>
              <mc:Fallback>
                <p:oleObj name="Equation" r:id="rId9" imgW="266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85817" y="2354997"/>
                        <a:ext cx="502920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140408"/>
              </p:ext>
            </p:extLst>
          </p:nvPr>
        </p:nvGraphicFramePr>
        <p:xfrm>
          <a:off x="1269786" y="3899222"/>
          <a:ext cx="502920" cy="502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2" name="Equation" r:id="rId10" imgW="266700" imgH="266700" progId="Equation.3">
                  <p:embed/>
                </p:oleObj>
              </mc:Choice>
              <mc:Fallback>
                <p:oleObj name="Equation" r:id="rId10" imgW="2667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9786" y="3899222"/>
                        <a:ext cx="502920" cy="502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356350"/>
            <a:ext cx="782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*J</a:t>
            </a:r>
            <a:r>
              <a:rPr lang="en-US" sz="1400" dirty="0"/>
              <a:t>. Arrington, J. G. Rubin, and W. </a:t>
            </a:r>
            <a:r>
              <a:rPr lang="en-US" sz="1400" dirty="0"/>
              <a:t>Melnitchouk</a:t>
            </a:r>
            <a:r>
              <a:rPr lang="en-US" sz="1400" dirty="0"/>
              <a:t>, Phys. Rev. </a:t>
            </a:r>
            <a:r>
              <a:rPr lang="en-US" sz="1400" dirty="0" err="1"/>
              <a:t>Lett</a:t>
            </a:r>
            <a:r>
              <a:rPr lang="en-US" sz="1400" dirty="0"/>
              <a:t>. 108 (2012) 252001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1394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BoNuS</a:t>
            </a:r>
            <a:r>
              <a:rPr lang="en-US" dirty="0" smtClean="0"/>
              <a:t> (“Barely Off-shell Nucleon Structure”)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Semi inclusive scattering</a:t>
            </a:r>
          </a:p>
          <a:p>
            <a:endParaRPr lang="en-US" dirty="0" smtClean="0"/>
          </a:p>
          <a:p>
            <a:r>
              <a:rPr lang="en-US" dirty="0" smtClean="0"/>
              <a:t>Spectator Tagging</a:t>
            </a:r>
          </a:p>
          <a:p>
            <a:pPr lvl="1"/>
            <a:r>
              <a:rPr lang="en-US" dirty="0" smtClean="0"/>
              <a:t>Detect slow </a:t>
            </a:r>
            <a:r>
              <a:rPr lang="en-US" b="1" dirty="0" smtClean="0"/>
              <a:t>recoiling</a:t>
            </a:r>
            <a:r>
              <a:rPr lang="en-US" dirty="0" smtClean="0"/>
              <a:t> Protons (70 -150 </a:t>
            </a:r>
            <a:r>
              <a:rPr lang="en-US" dirty="0" smtClean="0"/>
              <a:t>Mev</a:t>
            </a:r>
            <a:r>
              <a:rPr lang="en-US" dirty="0" smtClean="0"/>
              <a:t>/c)</a:t>
            </a:r>
          </a:p>
          <a:p>
            <a:pPr lvl="1"/>
            <a:r>
              <a:rPr lang="en-US" dirty="0" smtClean="0"/>
              <a:t>Reduces off-shell corrections</a:t>
            </a:r>
          </a:p>
          <a:p>
            <a:r>
              <a:rPr lang="en-US" dirty="0" smtClean="0"/>
              <a:t>Momentum of recoil proton allows for better constraint on struck neutron motion	</a:t>
            </a:r>
          </a:p>
          <a:p>
            <a:pPr lvl="1"/>
            <a:r>
              <a:rPr lang="en-US" dirty="0" smtClean="0"/>
              <a:t>Reduce/Eliminate the Fermi Smearing effects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t="-593" b="-593"/>
          <a:stretch/>
        </p:blipFill>
        <p:spPr>
          <a:xfrm>
            <a:off x="4241634" y="2186232"/>
            <a:ext cx="4829142" cy="3560434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952956"/>
              </p:ext>
            </p:extLst>
          </p:nvPr>
        </p:nvGraphicFramePr>
        <p:xfrm>
          <a:off x="1134533" y="1964267"/>
          <a:ext cx="2692400" cy="372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4" imgW="1320800" imgH="177800" progId="Equation.3">
                  <p:embed/>
                </p:oleObj>
              </mc:Choice>
              <mc:Fallback>
                <p:oleObj name="Equation" r:id="rId4" imgW="13208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4533" y="1964267"/>
                        <a:ext cx="2692400" cy="372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27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</a:t>
            </a:r>
            <a:r>
              <a:rPr lang="en-US" dirty="0" smtClean="0"/>
              <a:t>Deuteron </a:t>
            </a:r>
            <a:r>
              <a:rPr lang="en-US" dirty="0" smtClean="0"/>
              <a:t>is just a free neutron and proton then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Data does not support this picture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690" t="6410" r="2525" b="-649"/>
          <a:stretch/>
        </p:blipFill>
        <p:spPr>
          <a:xfrm>
            <a:off x="4440775" y="1829304"/>
            <a:ext cx="4552021" cy="3647571"/>
          </a:xfr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597985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587179"/>
              </p:ext>
            </p:extLst>
          </p:nvPr>
        </p:nvGraphicFramePr>
        <p:xfrm>
          <a:off x="1303867" y="2915627"/>
          <a:ext cx="1936750" cy="1191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" name="Equation" r:id="rId6" imgW="825500" imgH="508000" progId="Equation.3">
                  <p:embed/>
                </p:oleObj>
              </mc:Choice>
              <mc:Fallback>
                <p:oleObj name="Equation" r:id="rId6" imgW="8255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3867" y="2915627"/>
                        <a:ext cx="1936750" cy="11918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22875" y="5635625"/>
            <a:ext cx="365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Deuteron EMC ratio vs. x*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94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a model that </a:t>
            </a:r>
          </a:p>
          <a:p>
            <a:pPr lvl="1"/>
            <a:r>
              <a:rPr lang="en-US" dirty="0" smtClean="0"/>
              <a:t>Includes nuclear corrections: Fermi motion, nuclear binding, off-shell corrections, deuteron wave function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AND</a:t>
            </a:r>
          </a:p>
          <a:p>
            <a:pPr lvl="1"/>
            <a:r>
              <a:rPr lang="en-US" dirty="0" smtClean="0"/>
              <a:t>Matches new Experimental data (</a:t>
            </a:r>
            <a:r>
              <a:rPr lang="en-US" dirty="0" err="1" smtClean="0"/>
              <a:t>BoNuS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CJ12</a:t>
            </a:r>
            <a:r>
              <a:rPr lang="en-US" baseline="30000" dirty="0" smtClean="0"/>
              <a:t>*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S.A. </a:t>
            </a:r>
            <a:r>
              <a:rPr lang="en-US" dirty="0" err="1" smtClean="0"/>
              <a:t>Kulagin</a:t>
            </a:r>
            <a:r>
              <a:rPr lang="en-US" dirty="0" smtClean="0"/>
              <a:t> and R. Petti</a:t>
            </a:r>
            <a:r>
              <a:rPr lang="en-US" baseline="30000" dirty="0" smtClean="0"/>
              <a:t>^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2DF5-5051-0141-836E-0563069384D2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5894685"/>
            <a:ext cx="8229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/>
              <a:t>J. Owens, A. </a:t>
            </a:r>
            <a:r>
              <a:rPr lang="en-US" dirty="0" err="1"/>
              <a:t>Accardi</a:t>
            </a:r>
            <a:r>
              <a:rPr lang="en-US" dirty="0"/>
              <a:t>, and W. </a:t>
            </a:r>
            <a:r>
              <a:rPr lang="en-US" dirty="0" err="1"/>
              <a:t>Melnitchouk</a:t>
            </a:r>
            <a:r>
              <a:rPr lang="en-US" dirty="0"/>
              <a:t>, Phys. </a:t>
            </a:r>
            <a:r>
              <a:rPr lang="en-US" dirty="0" smtClean="0"/>
              <a:t>Rev.D87, </a:t>
            </a:r>
            <a:r>
              <a:rPr lang="en-US" dirty="0"/>
              <a:t>094012 (2013), </a:t>
            </a:r>
            <a:r>
              <a:rPr lang="en-US" dirty="0" smtClean="0"/>
              <a:t>1212.1702</a:t>
            </a:r>
          </a:p>
          <a:p>
            <a:r>
              <a:rPr lang="is-IS" baseline="30000" dirty="0" smtClean="0"/>
              <a:t>^</a:t>
            </a:r>
            <a:r>
              <a:rPr lang="is-IS" dirty="0" smtClean="0"/>
              <a:t>S</a:t>
            </a:r>
            <a:r>
              <a:rPr lang="is-IS" dirty="0"/>
              <a:t>. A. Kulagin and R. Petti, Nucl. Phys. A765, 126 </a:t>
            </a:r>
            <a:r>
              <a:rPr lang="is-IS" dirty="0" smtClean="0"/>
              <a:t>(</a:t>
            </a:r>
            <a:r>
              <a:rPr lang="is-IS" dirty="0"/>
              <a:t>2006), hep-ph/0412425.</a:t>
            </a:r>
            <a:br>
              <a:rPr lang="is-IS" dirty="0"/>
            </a:br>
            <a:endParaRPr lang="is-I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4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7597</TotalTime>
  <Words>498</Words>
  <Application>Microsoft Macintosh PowerPoint</Application>
  <PresentationFormat>On-screen Show (4:3)</PresentationFormat>
  <Paragraphs>91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Microsoft Equation</vt:lpstr>
      <vt:lpstr>      Structure Function and the EMC effect of the Deuteron</vt:lpstr>
      <vt:lpstr>The EMC effect</vt:lpstr>
      <vt:lpstr>The Deuteron</vt:lpstr>
      <vt:lpstr>Seely et al. 2009 Phys. Rev. Lett. 103 202301</vt:lpstr>
      <vt:lpstr>Importance of </vt:lpstr>
      <vt:lpstr>              Difficulties of extracting</vt:lpstr>
      <vt:lpstr>BoNuS (“Barely Off-shell Nucleon Structure”)</vt:lpstr>
      <vt:lpstr>BoNuS Results</vt:lpstr>
      <vt:lpstr>Conclusions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EMC of Deuteron</dc:title>
  <dc:creator>Michael Nycz</dc:creator>
  <cp:lastModifiedBy>Michael Nycz</cp:lastModifiedBy>
  <cp:revision>76</cp:revision>
  <dcterms:created xsi:type="dcterms:W3CDTF">2015-06-10T22:13:24Z</dcterms:created>
  <dcterms:modified xsi:type="dcterms:W3CDTF">2015-06-16T12:47:24Z</dcterms:modified>
</cp:coreProperties>
</file>